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8"/>
  </p:notesMasterIdLst>
  <p:sldIdLst>
    <p:sldId id="257" r:id="rId2"/>
    <p:sldId id="270" r:id="rId3"/>
    <p:sldId id="272" r:id="rId4"/>
    <p:sldId id="273" r:id="rId5"/>
    <p:sldId id="275" r:id="rId6"/>
    <p:sldId id="274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16" autoAdjust="0"/>
  </p:normalViewPr>
  <p:slideViewPr>
    <p:cSldViewPr>
      <p:cViewPr>
        <p:scale>
          <a:sx n="200" d="100"/>
          <a:sy n="200" d="100"/>
        </p:scale>
        <p:origin x="-103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A297E-2812-49BF-AD13-92B66ACB6736}" type="datetimeFigureOut">
              <a:rPr lang="ko-KR" altLang="en-US" smtClean="0"/>
              <a:t>2019-01-12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FBB47-F502-4265-85AD-E75720FC71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35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787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86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 smtClean="0"/>
              <a:t>The Target IP has own firmware to control Job Managements, KMD(Kernel Mode Driver) and UMD(User Mode Driver)</a:t>
            </a:r>
          </a:p>
          <a:p>
            <a:pPr lvl="0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86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r>
              <a:rPr lang="en-US" altLang="en-US" sz="1200" dirty="0" smtClean="0">
                <a:solidFill>
                  <a:srgbClr val="0000FF"/>
                </a:solidFill>
              </a:rPr>
              <a:t>The result images are captured from QEMU-</a:t>
            </a:r>
            <a:r>
              <a:rPr lang="en-US" altLang="en-US" sz="1200" dirty="0" err="1" smtClean="0">
                <a:solidFill>
                  <a:srgbClr val="0000FF"/>
                </a:solidFill>
              </a:rPr>
              <a:t>hdlcd</a:t>
            </a:r>
            <a:r>
              <a:rPr lang="en-US" altLang="en-US" sz="1200" dirty="0" smtClean="0">
                <a:solidFill>
                  <a:srgbClr val="0000FF"/>
                </a:solidFill>
              </a:rPr>
              <a:t>,</a:t>
            </a:r>
            <a:r>
              <a:rPr lang="en-US" altLang="en-US" sz="1200" baseline="0" dirty="0" smtClean="0">
                <a:solidFill>
                  <a:srgbClr val="0000FF"/>
                </a:solidFill>
              </a:rPr>
              <a:t> </a:t>
            </a:r>
            <a:r>
              <a:rPr lang="en-US" altLang="en-US" sz="1200" dirty="0" smtClean="0">
                <a:solidFill>
                  <a:srgbClr val="0000FF"/>
                </a:solidFill>
              </a:rPr>
              <a:t>The screen resolution is 640x480</a:t>
            </a:r>
          </a:p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r>
              <a:rPr lang="en-US" altLang="en-US" sz="1200" dirty="0" smtClean="0">
                <a:solidFill>
                  <a:srgbClr val="0000FF"/>
                </a:solidFill>
              </a:rPr>
              <a:t>It takes around 10min reached Android home screen  </a:t>
            </a:r>
          </a:p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063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47925" y="87475"/>
            <a:ext cx="1007156" cy="448539"/>
          </a:xfrm>
          <a:prstGeom prst="rect">
            <a:avLst/>
          </a:prstGeom>
        </p:spPr>
      </p:pic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423395" y="2454088"/>
            <a:ext cx="8297210" cy="2385914"/>
          </a:xfrm>
          <a:prstGeom prst="rect">
            <a:avLst/>
          </a:prstGeom>
        </p:spPr>
        <p:txBody>
          <a:bodyPr lIns="68573" tIns="34286" rIns="68573" bIns="34286" anchor="ctr">
            <a:normAutofit/>
          </a:bodyPr>
          <a:lstStyle>
            <a:lvl1pPr marL="0" indent="0" algn="ctr">
              <a:buNone/>
              <a:defRPr sz="1400" b="0" spc="-3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cs typeface="Tahoma" pitchFamily="34" charset="0"/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altLang="ko-KR" dirty="0" smtClean="0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296566" y="1275607"/>
            <a:ext cx="8540200" cy="1102519"/>
          </a:xfrm>
          <a:prstGeom prst="rect">
            <a:avLst/>
          </a:prstGeom>
        </p:spPr>
        <p:txBody>
          <a:bodyPr vert="horz" wrap="square" lIns="68573" tIns="34286" rIns="68573" bIns="34286" numCol="1" spcCol="53995" rtlCol="0" anchor="t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685732" rtl="0" eaLnBrk="1" fontAlgn="base" latinLnBrk="1" hangingPunct="1">
              <a:spcBef>
                <a:spcPct val="20000"/>
              </a:spcBef>
              <a:spcAft>
                <a:spcPct val="0"/>
              </a:spcAft>
              <a:buNone/>
              <a:defRPr lang="ko-KR" altLang="en-US" sz="3300" b="1" kern="1200" cap="none" spc="-45" baseline="0" dirty="0">
                <a:ln w="11430"/>
                <a:solidFill>
                  <a:schemeClr val="tx1"/>
                </a:solidFill>
                <a:effectLst/>
                <a:latin typeface="+mn-lt"/>
                <a:ea typeface="맑은 고딕" pitchFamily="50" charset="-127"/>
                <a:cs typeface="Calibri" pitchFamily="34" charset="0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357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9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vert="horz" lIns="68573" tIns="34286" rIns="68573" bIns="34286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8778118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6340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vert="horz" lIns="68561" tIns="34280" rIns="68561" bIns="34280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61" tIns="34280" rIns="68561" bIns="3428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388462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/>
          </p:nvPr>
        </p:nvSpPr>
        <p:spPr>
          <a:xfrm>
            <a:off x="4571405" y="573528"/>
            <a:ext cx="4443070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83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14285" y="519522"/>
            <a:ext cx="8715436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14285" y="4894008"/>
            <a:ext cx="871543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8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hf hdr="0" ftr="0" dt="0"/>
  <p:txStyles>
    <p:titleStyle>
      <a:lvl1pPr algn="ctr" defTabSz="685783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1" hangingPunct="1">
        <a:spcBef>
          <a:spcPct val="20000"/>
        </a:spcBef>
        <a:buFont typeface="맑은 고딕" pitchFamily="50" charset="-127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ko-KR" dirty="0" err="1" smtClean="0"/>
              <a:t>Hyunjae</a:t>
            </a:r>
            <a:r>
              <a:rPr lang="en-US" altLang="ko-KR" dirty="0" smtClean="0"/>
              <a:t> Woo</a:t>
            </a:r>
          </a:p>
          <a:p>
            <a:pPr lvl="0"/>
            <a:r>
              <a:rPr lang="en-US" altLang="ko-KR" dirty="0" err="1" smtClean="0"/>
              <a:t>Youngsik</a:t>
            </a:r>
            <a:r>
              <a:rPr lang="en-US" altLang="ko-KR" dirty="0" smtClean="0"/>
              <a:t> Kim</a:t>
            </a:r>
          </a:p>
          <a:p>
            <a:pPr lvl="0"/>
            <a:r>
              <a:rPr lang="en-US" altLang="ko-KR" dirty="0" err="1" smtClean="0"/>
              <a:t>Seonil</a:t>
            </a:r>
            <a:r>
              <a:rPr lang="en-US" altLang="ko-KR" dirty="0" smtClean="0"/>
              <a:t> Brian Choi</a:t>
            </a:r>
          </a:p>
          <a:p>
            <a:pPr lvl="0"/>
            <a:endParaRPr lang="en-US" altLang="ko-KR" dirty="0" smtClean="0"/>
          </a:p>
          <a:p>
            <a:r>
              <a:rPr lang="en-US" altLang="ko-KR" b="1" dirty="0" smtClean="0"/>
              <a:t>Samsung </a:t>
            </a:r>
            <a:r>
              <a:rPr lang="en-US" altLang="ko-KR" b="1" dirty="0"/>
              <a:t>Electronics Co., LTD. </a:t>
            </a:r>
            <a:endParaRPr lang="ko-KR" altLang="en-US" b="1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96566" y="987574"/>
            <a:ext cx="8540200" cy="1728191"/>
          </a:xfrm>
        </p:spPr>
        <p:txBody>
          <a:bodyPr/>
          <a:lstStyle/>
          <a:p>
            <a:r>
              <a:rPr lang="en-US" altLang="ko-KR" sz="2800" dirty="0" smtClean="0"/>
              <a:t>Hybrid Configurable Platform </a:t>
            </a:r>
            <a:r>
              <a:rPr lang="en-US" altLang="ko-KR" sz="2800" dirty="0"/>
              <a:t/>
            </a:r>
            <a:br>
              <a:rPr lang="en-US" altLang="ko-KR" sz="2800" dirty="0"/>
            </a:br>
            <a:r>
              <a:rPr lang="en-US" altLang="ko-KR" sz="2800" dirty="0" smtClean="0"/>
              <a:t>for HW&amp;SW Co-development and Co-validation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517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Motivation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>
          <a:xfrm>
            <a:off x="182943" y="573528"/>
            <a:ext cx="4605081" cy="4266474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Related Works</a:t>
            </a:r>
            <a:endParaRPr lang="en-US" altLang="ko-KR" dirty="0"/>
          </a:p>
          <a:p>
            <a:pPr lvl="1"/>
            <a:r>
              <a:rPr lang="en-US" altLang="ko-KR" dirty="0"/>
              <a:t>Pure </a:t>
            </a:r>
            <a:r>
              <a:rPr lang="en-US" altLang="ko-KR" dirty="0" err="1"/>
              <a:t>SoC</a:t>
            </a:r>
            <a:r>
              <a:rPr lang="en-US" altLang="ko-KR" dirty="0"/>
              <a:t> Emulation</a:t>
            </a:r>
          </a:p>
          <a:p>
            <a:pPr lvl="2"/>
            <a:r>
              <a:rPr lang="en-US" altLang="ko-KR" dirty="0"/>
              <a:t>It is 1000 times faster than simulation </a:t>
            </a:r>
          </a:p>
          <a:p>
            <a:pPr lvl="2"/>
            <a:r>
              <a:rPr lang="en-US" altLang="ko-KR" dirty="0"/>
              <a:t>But it is not fast enough to develop SW on OS </a:t>
            </a:r>
          </a:p>
          <a:p>
            <a:pPr lvl="2"/>
            <a:r>
              <a:rPr lang="en-US" altLang="ko-KR" dirty="0"/>
              <a:t>Because it takes about 12 hours to boot-up </a:t>
            </a:r>
            <a:r>
              <a:rPr lang="en-US" altLang="ko-KR" dirty="0" smtClean="0"/>
              <a:t>Android</a:t>
            </a:r>
            <a:endParaRPr lang="en-US" altLang="ko-KR" dirty="0"/>
          </a:p>
          <a:p>
            <a:pPr lvl="1"/>
            <a:r>
              <a:rPr lang="en-US" altLang="ko-KR" dirty="0"/>
              <a:t>Hybrid </a:t>
            </a:r>
            <a:r>
              <a:rPr lang="en-US" altLang="ko-KR" dirty="0" err="1"/>
              <a:t>SoC</a:t>
            </a:r>
            <a:r>
              <a:rPr lang="en-US" altLang="ko-KR" dirty="0"/>
              <a:t> Emulation</a:t>
            </a:r>
          </a:p>
          <a:p>
            <a:pPr lvl="2"/>
            <a:r>
              <a:rPr lang="en-US" altLang="ko-KR" dirty="0"/>
              <a:t>CPU and Memory are virtualized to </a:t>
            </a:r>
            <a:r>
              <a:rPr lang="en-US" altLang="ko-KR" dirty="0" smtClean="0"/>
              <a:t>accelerate </a:t>
            </a:r>
            <a:endParaRPr lang="en-US" altLang="ko-KR" dirty="0"/>
          </a:p>
          <a:p>
            <a:pPr lvl="2"/>
            <a:r>
              <a:rPr lang="en-US" altLang="ko-KR" dirty="0"/>
              <a:t>It is 15 times faster than Pure </a:t>
            </a:r>
            <a:r>
              <a:rPr lang="en-US" altLang="ko-KR" dirty="0" err="1"/>
              <a:t>SoC</a:t>
            </a:r>
            <a:r>
              <a:rPr lang="en-US" altLang="ko-KR" dirty="0"/>
              <a:t> </a:t>
            </a:r>
            <a:r>
              <a:rPr lang="en-US" altLang="ko-KR" dirty="0" smtClean="0"/>
              <a:t>Emulation and takes about 50 min to boot Android</a:t>
            </a:r>
          </a:p>
          <a:p>
            <a:r>
              <a:rPr lang="en-US" altLang="ko-KR" dirty="0"/>
              <a:t>SW development is on hold until full </a:t>
            </a:r>
            <a:r>
              <a:rPr lang="en-US" altLang="ko-KR" dirty="0" err="1"/>
              <a:t>SoC</a:t>
            </a:r>
            <a:r>
              <a:rPr lang="en-US" altLang="ko-KR" dirty="0"/>
              <a:t> is ready</a:t>
            </a:r>
          </a:p>
          <a:p>
            <a:r>
              <a:rPr lang="en-US" altLang="ko-KR" dirty="0"/>
              <a:t>Hard to find complex bugs in </a:t>
            </a:r>
            <a:r>
              <a:rPr lang="en-US" altLang="ko-KR" dirty="0" smtClean="0"/>
              <a:t>an early </a:t>
            </a:r>
            <a:r>
              <a:rPr lang="en-US" altLang="ko-KR" dirty="0"/>
              <a:t>stage of development</a:t>
            </a:r>
          </a:p>
          <a:p>
            <a:r>
              <a:rPr lang="en-US" altLang="ko-KR" dirty="0"/>
              <a:t>Not enough time to fix bugs discovered in real Apps on OS</a:t>
            </a:r>
          </a:p>
          <a:p>
            <a:pPr lvl="1"/>
            <a:r>
              <a:rPr lang="en-US" altLang="ko-KR" dirty="0"/>
              <a:t>As the IP developers perspective both HW and SW</a:t>
            </a:r>
          </a:p>
          <a:p>
            <a:pPr lvl="2"/>
            <a:r>
              <a:rPr lang="en-US" altLang="ko-KR" dirty="0"/>
              <a:t>Too Late to co-development, co-validation and co-verification.</a:t>
            </a:r>
          </a:p>
          <a:p>
            <a:pPr lvl="2"/>
            <a:r>
              <a:rPr lang="en-US" altLang="ko-KR" dirty="0"/>
              <a:t>Waste time to debug other IPs which are not interested, such as DPU, Audio and ISP. </a:t>
            </a:r>
          </a:p>
          <a:p>
            <a:pPr lvl="2"/>
            <a:endParaRPr lang="en-US" altLang="ko-KR" dirty="0"/>
          </a:p>
          <a:p>
            <a:pPr lvl="1"/>
            <a:endParaRPr lang="en-US" altLang="ko-KR" dirty="0"/>
          </a:p>
          <a:p>
            <a:pPr lvl="2"/>
            <a:endParaRPr lang="en-US" altLang="ko-KR" dirty="0" smtClean="0"/>
          </a:p>
        </p:txBody>
      </p:sp>
      <p:pic>
        <p:nvPicPr>
          <p:cNvPr id="29" name="그림 2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22" y="699542"/>
            <a:ext cx="3950342" cy="186036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그룹 7"/>
          <p:cNvGrpSpPr/>
          <p:nvPr/>
        </p:nvGrpSpPr>
        <p:grpSpPr>
          <a:xfrm>
            <a:off x="4810254" y="2620047"/>
            <a:ext cx="4010218" cy="2160240"/>
            <a:chOff x="3995936" y="2499742"/>
            <a:chExt cx="4744257" cy="198021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2499742"/>
              <a:ext cx="4744257" cy="1980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폭발 2 10"/>
            <p:cNvSpPr/>
            <p:nvPr/>
          </p:nvSpPr>
          <p:spPr>
            <a:xfrm>
              <a:off x="6876256" y="2845825"/>
              <a:ext cx="871394" cy="411550"/>
            </a:xfrm>
            <a:prstGeom prst="irregularSeal2">
              <a:avLst/>
            </a:prstGeom>
            <a:noFill/>
            <a:ln w="38100">
              <a:solidFill>
                <a:srgbClr val="C00000">
                  <a:alpha val="7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spcCol="0" rtlCol="0" anchor="ctr"/>
            <a:lstStyle/>
            <a:p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7092280" y="3291830"/>
              <a:ext cx="1438780" cy="220556"/>
            </a:xfrm>
            <a:prstGeom prst="rect">
              <a:avLst/>
            </a:prstGeom>
          </p:spPr>
          <p:txBody>
            <a:bodyPr wrap="square" lIns="68580" tIns="34290" rIns="68580" bIns="34290">
              <a:noAutofit/>
            </a:bodyPr>
            <a:lstStyle/>
            <a:p>
              <a:pPr latinLnBrk="1">
                <a:spcBef>
                  <a:spcPts val="375"/>
                </a:spcBef>
                <a:spcAft>
                  <a:spcPts val="0"/>
                </a:spcAft>
              </a:pPr>
              <a:r>
                <a:rPr lang="en-US" sz="1000" b="1" kern="1200" dirty="0">
                  <a:solidFill>
                    <a:srgbClr val="C00000"/>
                  </a:solidFill>
                  <a:effectLst/>
                  <a:latin typeface="맑은 고딕"/>
                  <a:ea typeface="맑은 고딕"/>
                  <a:cs typeface="Times New Roman"/>
                </a:rPr>
                <a:t>Not enough time </a:t>
              </a:r>
              <a:endParaRPr lang="ko-KR" sz="1000" dirty="0">
                <a:effectLst/>
                <a:latin typeface="맑은 고딕"/>
                <a:cs typeface="굴림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29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Main Idea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533073" cy="4266474"/>
          </a:xfrm>
        </p:spPr>
        <p:txBody>
          <a:bodyPr>
            <a:normAutofit/>
          </a:bodyPr>
          <a:lstStyle/>
          <a:p>
            <a:r>
              <a:rPr lang="en-US" altLang="ko-KR" dirty="0"/>
              <a:t>Introduction</a:t>
            </a:r>
          </a:p>
          <a:p>
            <a:pPr lvl="1"/>
            <a:r>
              <a:rPr lang="en-US" altLang="ko-KR" dirty="0"/>
              <a:t>IP Hybrid Configuration Platform. </a:t>
            </a:r>
          </a:p>
          <a:p>
            <a:pPr lvl="2"/>
            <a:r>
              <a:rPr lang="en-US" altLang="ko-KR" dirty="0"/>
              <a:t>IP development with real software on </a:t>
            </a:r>
            <a:r>
              <a:rPr lang="en-US" altLang="ko-KR" dirty="0" smtClean="0"/>
              <a:t>OS</a:t>
            </a:r>
            <a:endParaRPr lang="en-US" altLang="ko-KR" dirty="0"/>
          </a:p>
          <a:p>
            <a:pPr lvl="2"/>
            <a:r>
              <a:rPr lang="en-US" altLang="ko-KR" dirty="0"/>
              <a:t>Easy to setup : Integrating an interesting IP with ready-to-use configurable platform </a:t>
            </a:r>
          </a:p>
          <a:p>
            <a:pPr lvl="2"/>
            <a:r>
              <a:rPr lang="en-US" altLang="ko-KR" dirty="0"/>
              <a:t>Easy to focus on IP in system level validation</a:t>
            </a:r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Focusing on Target IP</a:t>
            </a:r>
          </a:p>
          <a:p>
            <a:pPr lvl="1">
              <a:buClr>
                <a:srgbClr val="000000"/>
              </a:buClr>
              <a:defRPr/>
            </a:pP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Verified QEMU based on Common OS system</a:t>
            </a:r>
            <a:endParaRPr lang="en-US" altLang="ko-KR" dirty="0" smtClean="0"/>
          </a:p>
          <a:p>
            <a:pPr lvl="1">
              <a:buClr>
                <a:srgbClr val="000000"/>
              </a:buClr>
              <a:defRPr/>
            </a:pPr>
            <a:r>
              <a:rPr lang="en-US" altLang="en-US" dirty="0" smtClean="0"/>
              <a:t>Only put Target IP and related memory sub-system at emulator </a:t>
            </a:r>
          </a:p>
          <a:p>
            <a:pPr lvl="2">
              <a:buClr>
                <a:srgbClr val="000000"/>
              </a:buClr>
              <a:defRPr/>
            </a:pPr>
            <a:r>
              <a:rPr lang="en-US" altLang="en-US" sz="1200" b="1" dirty="0" smtClean="0"/>
              <a:t>Saving </a:t>
            </a:r>
            <a:r>
              <a:rPr lang="en-US" altLang="en-US" sz="1200" b="1" dirty="0"/>
              <a:t>Time to debug other </a:t>
            </a:r>
            <a:r>
              <a:rPr lang="en-US" altLang="en-US" sz="1200" b="1" dirty="0" smtClean="0"/>
              <a:t>IPs</a:t>
            </a:r>
            <a:endParaRPr lang="en-US" altLang="en-US" sz="1200" b="1" dirty="0"/>
          </a:p>
          <a:p>
            <a:pPr lvl="2">
              <a:buClr>
                <a:srgbClr val="000000"/>
              </a:buClr>
              <a:defRPr/>
            </a:pPr>
            <a:r>
              <a:rPr lang="en-US" altLang="en-US" sz="1200" b="1" dirty="0"/>
              <a:t>Saving emulator capacity</a:t>
            </a:r>
          </a:p>
          <a:p>
            <a:pPr lvl="2">
              <a:buClr>
                <a:srgbClr val="000000"/>
              </a:buClr>
              <a:defRPr/>
            </a:pPr>
            <a:r>
              <a:rPr lang="en-US" altLang="en-US" sz="1200" b="1" dirty="0"/>
              <a:t>Saving compilation </a:t>
            </a:r>
            <a:r>
              <a:rPr lang="en-US" altLang="en-US" sz="1200" b="1" dirty="0" smtClean="0"/>
              <a:t>time</a:t>
            </a:r>
          </a:p>
          <a:p>
            <a:pPr lvl="2">
              <a:buClr>
                <a:srgbClr val="000000"/>
              </a:buClr>
              <a:defRPr/>
            </a:pPr>
            <a:r>
              <a:rPr lang="en-US" altLang="en-US" sz="1200" b="1" dirty="0" smtClean="0"/>
              <a:t>Fast boot up because all other IPs </a:t>
            </a:r>
          </a:p>
          <a:p>
            <a:pPr marL="374896" lvl="2" indent="0">
              <a:buClr>
                <a:srgbClr val="000000"/>
              </a:buClr>
              <a:buNone/>
              <a:defRPr/>
            </a:pPr>
            <a:r>
              <a:rPr lang="en-US" altLang="en-US" sz="1200" b="1" dirty="0" smtClean="0"/>
              <a:t>  are allocated at the Virtual side</a:t>
            </a:r>
            <a:endParaRPr lang="en-US" altLang="en-US" b="1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556" y="2571750"/>
            <a:ext cx="3838339" cy="213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627534"/>
            <a:ext cx="3950342" cy="186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6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Validation Platform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8781545" cy="4266474"/>
          </a:xfrm>
        </p:spPr>
        <p:txBody>
          <a:bodyPr/>
          <a:lstStyle/>
          <a:p>
            <a:r>
              <a:rPr lang="en-US" altLang="ko-KR" dirty="0" smtClean="0"/>
              <a:t>GPU IP Development</a:t>
            </a:r>
          </a:p>
          <a:p>
            <a:pPr lvl="1"/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Starting with verified QEMU Platform</a:t>
            </a:r>
          </a:p>
          <a:p>
            <a:pPr lvl="1"/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Just add IP Target IP, GPU HW, FW and Driver to </a:t>
            </a: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platform</a:t>
            </a:r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US" altLang="en-US" dirty="0" smtClean="0"/>
              <a:t>HW&amp;SW co-validation through Running </a:t>
            </a:r>
            <a:r>
              <a:rPr lang="en-US" altLang="en-US" dirty="0"/>
              <a:t>real </a:t>
            </a:r>
            <a:r>
              <a:rPr lang="en-US" altLang="en-US" dirty="0" smtClean="0"/>
              <a:t>Benchmarks </a:t>
            </a:r>
            <a:r>
              <a:rPr lang="en-US" altLang="en-US" dirty="0"/>
              <a:t>and Apps</a:t>
            </a:r>
            <a:endParaRPr lang="en-US" altLang="ko-KR" dirty="0"/>
          </a:p>
          <a:p>
            <a:pPr marL="188000" lvl="1" indent="0">
              <a:buNone/>
            </a:pP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65" y="1891258"/>
            <a:ext cx="3374547" cy="29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891258"/>
            <a:ext cx="3384376" cy="3056756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0511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Evidence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>
          <a:xfrm>
            <a:off x="4585320" y="4916323"/>
            <a:ext cx="2133600" cy="193460"/>
          </a:xfrm>
        </p:spPr>
        <p:txBody>
          <a:bodyPr/>
          <a:lstStyle/>
          <a:p>
            <a:fld id="{086B9B27-4E37-499B-B7A7-2E41F1619AD6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93" y="555526"/>
            <a:ext cx="27275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15766"/>
            <a:ext cx="27275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15766"/>
            <a:ext cx="27275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5921876" y="636414"/>
            <a:ext cx="2970604" cy="4167583"/>
          </a:xfrm>
        </p:spPr>
        <p:txBody>
          <a:bodyPr>
            <a:normAutofit/>
          </a:bodyPr>
          <a:lstStyle/>
          <a:p>
            <a:pPr marL="0" lvl="1" indent="0">
              <a:spcBef>
                <a:spcPts val="416"/>
              </a:spcBef>
              <a:buNone/>
            </a:pPr>
            <a:r>
              <a:rPr lang="en-US" altLang="en-US" dirty="0" smtClean="0">
                <a:solidFill>
                  <a:srgbClr val="0000FF"/>
                </a:solidFill>
              </a:rPr>
              <a:t> </a:t>
            </a:r>
            <a:endParaRPr lang="en-US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88000" lvl="1" indent="0">
              <a:buNone/>
            </a:pPr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188000" lvl="1" indent="0">
              <a:buNone/>
            </a:pPr>
            <a:endParaRPr lang="ko-KR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19" y="560289"/>
            <a:ext cx="272752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17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r>
              <a:rPr lang="en-US" altLang="en-US" sz="1600" dirty="0" smtClean="0">
                <a:solidFill>
                  <a:srgbClr val="0000FF"/>
                </a:solidFill>
              </a:rPr>
              <a:t>Becoming de facto IP level platform for an early SW development</a:t>
            </a:r>
            <a:endParaRPr lang="en-US" altLang="en-US" sz="1600" dirty="0">
              <a:solidFill>
                <a:srgbClr val="0000FF"/>
              </a:solidFill>
            </a:endParaRPr>
          </a:p>
          <a:p>
            <a:pPr marL="188000" lvl="1" indent="0">
              <a:buNone/>
            </a:pPr>
            <a:r>
              <a:rPr lang="en-US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US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Let IP develop to focus on IP itself by virtualizing the rest of SOC system</a:t>
            </a:r>
            <a:endParaRPr lang="en-US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endParaRPr lang="en-US" altLang="en-US" sz="1400" dirty="0" smtClean="0">
              <a:solidFill>
                <a:srgbClr val="0000FF"/>
              </a:solidFill>
            </a:endParaRPr>
          </a:p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r>
              <a:rPr lang="en-US" altLang="en-US" sz="1400" dirty="0" smtClean="0">
                <a:solidFill>
                  <a:srgbClr val="0000FF"/>
                </a:solidFill>
              </a:rPr>
              <a:t>Slim and time efficient platform for IP development</a:t>
            </a:r>
          </a:p>
          <a:p>
            <a:pPr lvl="1"/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Reached Android </a:t>
            </a:r>
            <a:r>
              <a:rPr lang="en-US" altLang="ko-K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Homescreen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10 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minutes (</a:t>
            </a: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5x faster than Hybrid </a:t>
            </a:r>
            <a:r>
              <a:rPr lang="en-US" alt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SoC</a:t>
            </a: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emulation)</a:t>
            </a:r>
          </a:p>
          <a:p>
            <a:pPr lvl="1"/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Ran </a:t>
            </a:r>
            <a:r>
              <a:rPr lang="en-US" altLang="ko-KR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GFXBenchmark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Manhattan 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1080p 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 1~2 </a:t>
            </a:r>
            <a:r>
              <a:rPr lang="en-US" altLang="ko-KR" dirty="0">
                <a:solidFill>
                  <a:schemeClr val="tx1">
                    <a:lumMod val="95000"/>
                    <a:lumOff val="5000"/>
                  </a:schemeClr>
                </a:solidFill>
              </a:rPr>
              <a:t>min/1-frame </a:t>
            </a:r>
            <a:r>
              <a:rPr lang="en-US" altLang="ko-K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rendering</a:t>
            </a:r>
          </a:p>
          <a:p>
            <a:pPr lvl="1"/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88000" lvl="1" indent="-188000">
              <a:spcBef>
                <a:spcPts val="416"/>
              </a:spcBef>
              <a:buBlip>
                <a:blip r:embed="rId3"/>
              </a:buBlip>
            </a:pPr>
            <a:r>
              <a:rPr lang="en-US" altLang="en-US" sz="1400" dirty="0" smtClean="0">
                <a:solidFill>
                  <a:srgbClr val="0000FF"/>
                </a:solidFill>
              </a:rPr>
              <a:t>Enabled SW/HW </a:t>
            </a:r>
            <a:r>
              <a:rPr lang="en-US" altLang="en-US" sz="1400" dirty="0">
                <a:solidFill>
                  <a:srgbClr val="0000FF"/>
                </a:solidFill>
              </a:rPr>
              <a:t>co-verification in Pre-silicon </a:t>
            </a:r>
          </a:p>
          <a:p>
            <a:pPr lvl="1"/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SW development at pre-silicon stage for </a:t>
            </a: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</a:t>
            </a: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irmware, Kernel </a:t>
            </a: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</a:t>
            </a: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ode driver and User Mode Driver for IP </a:t>
            </a:r>
          </a:p>
          <a:p>
            <a:pPr lvl="1"/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Functional validation at pre-silicon stage with real application</a:t>
            </a:r>
          </a:p>
          <a:p>
            <a:pPr lvl="1"/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Discovered various bugs among HW, </a:t>
            </a: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Kernel Mode Driver and User Mode Driver </a:t>
            </a:r>
            <a:r>
              <a:rPr lang="en-US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 pre-silicon stage</a:t>
            </a:r>
          </a:p>
          <a:p>
            <a:pPr lvl="1"/>
            <a:endParaRPr lang="en-US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88000" lvl="1" indent="0">
              <a:buNone/>
            </a:pPr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alt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188000" lvl="1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850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spPr>
      <a:bodyPr anchor="ctr"/>
      <a:lstStyle>
        <a:defPPr algn="ctr">
          <a:defRPr sz="900" dirty="0">
            <a:solidFill>
              <a:prstClr val="black"/>
            </a:solidFill>
            <a:latin typeface="맑은 고딕" pitchFamily="50" charset="-127"/>
            <a:ea typeface="맑은 고딕" pitchFamily="50" charset="-127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1185</TotalTime>
  <Words>423</Words>
  <Application>Microsoft Office PowerPoint</Application>
  <PresentationFormat>화면 슬라이드 쇼(16:9)</PresentationFormat>
  <Paragraphs>106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2_Office 테마</vt:lpstr>
      <vt:lpstr>Hybrid Configurable Platform  for HW&amp;SW Co-development and Co-validation </vt:lpstr>
      <vt:lpstr>Motivation</vt:lpstr>
      <vt:lpstr>Main Idea</vt:lpstr>
      <vt:lpstr>Validation Platform</vt:lpstr>
      <vt:lpstr>Evidence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Topology Specification Management based on IP-XACT</dc:title>
  <dc:creator>master</dc:creator>
  <cp:lastModifiedBy>우현재(HYUNJAE WOO)</cp:lastModifiedBy>
  <cp:revision>80</cp:revision>
  <dcterms:created xsi:type="dcterms:W3CDTF">2018-06-19T11:51:23Z</dcterms:created>
  <dcterms:modified xsi:type="dcterms:W3CDTF">2019-01-12T02:57:41Z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